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9" r:id="rId4"/>
    <p:sldId id="264" r:id="rId5"/>
    <p:sldId id="259" r:id="rId6"/>
    <p:sldId id="265" r:id="rId7"/>
    <p:sldId id="266" r:id="rId8"/>
    <p:sldId id="260" r:id="rId9"/>
    <p:sldId id="268" r:id="rId10"/>
    <p:sldId id="267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5864" autoAdjust="0"/>
  </p:normalViewPr>
  <p:slideViewPr>
    <p:cSldViewPr snapToGrid="0" snapToObjects="1">
      <p:cViewPr varScale="1">
        <p:scale>
          <a:sx n="62" d="100"/>
          <a:sy n="62" d="100"/>
        </p:scale>
        <p:origin x="98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8079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2637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035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Architecture parameters:</a:t>
            </a:r>
          </a:p>
          <a:p>
            <a:r>
              <a:rPr lang="en-US" dirty="0"/>
              <a:t>Base training model 1766751 parameters. </a:t>
            </a:r>
            <a:r>
              <a:rPr lang="en-US" sz="1200" b="1" dirty="0"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C3tr to 900K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C3tr- transformer module </a:t>
            </a:r>
          </a:p>
          <a:p>
            <a:r>
              <a:rPr lang="en-US" dirty="0"/>
              <a:t>Focus- diff convolution</a:t>
            </a:r>
          </a:p>
          <a:p>
            <a:r>
              <a:rPr lang="en-US" dirty="0"/>
              <a:t>Ghost- adding nodule</a:t>
            </a:r>
          </a:p>
          <a:p>
            <a:endParaRPr lang="en-US" dirty="0"/>
          </a:p>
          <a:p>
            <a:r>
              <a:rPr lang="en-US" dirty="0"/>
              <a:t>Baseline (with and w\o hp)</a:t>
            </a:r>
          </a:p>
          <a:p>
            <a:r>
              <a:rPr lang="en-US" dirty="0"/>
              <a:t>C3: + - HP: </a:t>
            </a:r>
          </a:p>
          <a:p>
            <a:r>
              <a:rPr lang="en-US" dirty="0"/>
              <a:t>Ghost: +- HP</a:t>
            </a:r>
          </a:p>
          <a:p>
            <a:r>
              <a:rPr lang="en-US" dirty="0"/>
              <a:t>Focus +- HP</a:t>
            </a:r>
          </a:p>
          <a:p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65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Different size images of drones and </a:t>
            </a:r>
            <a:r>
              <a:rPr lang="en-US" dirty="0" err="1"/>
              <a:t>uavs</a:t>
            </a:r>
            <a:r>
              <a:rPr lang="en-US" dirty="0"/>
              <a:t> from the internet, with different image size and distances </a:t>
            </a:r>
            <a:endParaRPr lang="he-IL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7690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Different size images of drones and </a:t>
            </a:r>
            <a:r>
              <a:rPr lang="en-US" dirty="0" err="1"/>
              <a:t>uavs</a:t>
            </a:r>
            <a:r>
              <a:rPr lang="en-US" dirty="0"/>
              <a:t> from the internet, with different image size and distances </a:t>
            </a:r>
            <a:endParaRPr lang="he-IL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0846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279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emf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jp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he-IL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946398" y="593298"/>
            <a:ext cx="8084892" cy="366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Enhancing YOLOV5 for Drone and UAV Detection</a:t>
            </a:r>
            <a:endParaRPr lang="en-US" sz="6707" dirty="0"/>
          </a:p>
        </p:txBody>
      </p:sp>
      <p:sp>
        <p:nvSpPr>
          <p:cNvPr id="7" name="Text 3"/>
          <p:cNvSpPr/>
          <p:nvPr/>
        </p:nvSpPr>
        <p:spPr>
          <a:xfrm>
            <a:off x="6350437" y="4476308"/>
            <a:ext cx="7415927" cy="19947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110"/>
              </a:lnSpc>
              <a:buNone/>
            </a:pPr>
            <a:r>
              <a:rPr lang="en-US" sz="2000" dirty="0"/>
              <a:t>Ben-Gurion University - IEM Department</a:t>
            </a:r>
          </a:p>
          <a:p>
            <a:pPr algn="ctr">
              <a:lnSpc>
                <a:spcPts val="3110"/>
              </a:lnSpc>
            </a:pPr>
            <a:r>
              <a:rPr lang="en-US" sz="2000" dirty="0"/>
              <a:t>Dr. Ari </a:t>
            </a:r>
            <a:r>
              <a:rPr lang="en-US" sz="2000" dirty="0" err="1"/>
              <a:t>Pakman</a:t>
            </a:r>
            <a:endParaRPr lang="en-US" sz="2000" dirty="0"/>
          </a:p>
          <a:p>
            <a:pPr marL="0" indent="0" algn="ctr">
              <a:lnSpc>
                <a:spcPts val="3110"/>
              </a:lnSpc>
              <a:buNone/>
            </a:pPr>
            <a:r>
              <a:rPr lang="en-US" sz="2000" dirty="0"/>
              <a:t> Introduction to Deep Learning </a:t>
            </a:r>
          </a:p>
          <a:p>
            <a:pPr marL="0" indent="0" algn="ctr">
              <a:lnSpc>
                <a:spcPts val="3110"/>
              </a:lnSpc>
              <a:buNone/>
            </a:pPr>
            <a:r>
              <a:rPr lang="en-US" sz="2000" dirty="0"/>
              <a:t>2024 Semester B Final Project - Group 10 15/7/2024</a:t>
            </a:r>
            <a:endParaRPr lang="en-US" sz="1944" dirty="0"/>
          </a:p>
        </p:txBody>
      </p:sp>
      <p:sp>
        <p:nvSpPr>
          <p:cNvPr id="10" name="Text 5"/>
          <p:cNvSpPr/>
          <p:nvPr/>
        </p:nvSpPr>
        <p:spPr>
          <a:xfrm>
            <a:off x="5946398" y="6471047"/>
            <a:ext cx="3027479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By Alon Bar </a:t>
            </a:r>
            <a:r>
              <a:rPr lang="en-US" sz="2430" b="1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Koter</a:t>
            </a:r>
            <a:r>
              <a:rPr lang="en-US" sz="243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, Noa Gerson, Shahar </a:t>
            </a:r>
            <a:r>
              <a:rPr lang="en-US" sz="2430" b="1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Shpitaler</a:t>
            </a:r>
            <a:r>
              <a:rPr lang="en-US" sz="243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, Andrei Plotkin</a:t>
            </a:r>
            <a:endParaRPr lang="en-US" sz="243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91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72995" y="-1149178"/>
            <a:ext cx="14630400" cy="259568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893635" y="1585040"/>
            <a:ext cx="8843129" cy="6488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10"/>
              </a:lnSpc>
              <a:buNone/>
            </a:pPr>
            <a:r>
              <a:rPr lang="en-US" sz="4088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Model comparison and conclusion</a:t>
            </a:r>
            <a:endParaRPr lang="en-US" sz="4088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EFAF94-B64B-7625-FF0D-63E6CC8456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9530" y="2941984"/>
            <a:ext cx="13184509" cy="325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20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8D2AE9F9-D9CB-3F11-19A0-ACDC649536E4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1">
            <a:extLst>
              <a:ext uri="{FF2B5EF4-FFF2-40B4-BE49-F238E27FC236}">
                <a16:creationId xmlns:a16="http://schemas.microsoft.com/office/drawing/2014/main" id="{E67BC237-7E00-57DE-F464-D831AB422A91}"/>
              </a:ext>
            </a:extLst>
          </p:cNvPr>
          <p:cNvSpPr/>
          <p:nvPr/>
        </p:nvSpPr>
        <p:spPr>
          <a:xfrm>
            <a:off x="864037" y="451002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Motivation</a:t>
            </a:r>
            <a:endParaRPr lang="en-US" sz="4860" dirty="0"/>
          </a:p>
        </p:txBody>
      </p:sp>
      <p:sp>
        <p:nvSpPr>
          <p:cNvPr id="24" name="Text 5">
            <a:extLst>
              <a:ext uri="{FF2B5EF4-FFF2-40B4-BE49-F238E27FC236}">
                <a16:creationId xmlns:a16="http://schemas.microsoft.com/office/drawing/2014/main" id="{95749AEA-38D5-7345-B6EA-ADC2AA2136BE}"/>
              </a:ext>
            </a:extLst>
          </p:cNvPr>
          <p:cNvSpPr/>
          <p:nvPr/>
        </p:nvSpPr>
        <p:spPr>
          <a:xfrm>
            <a:off x="792118" y="1673528"/>
            <a:ext cx="6613684" cy="28497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800" kern="100" dirty="0">
                <a:effectLst/>
                <a:ea typeface="Aptos" panose="020B0004020202020204" pitchFamily="34" charset="0"/>
                <a:cs typeface="Arial" panose="020B0604020202020204" pitchFamily="34" charset="0"/>
              </a:rPr>
              <a:t>Overall market share of 30.2B USD in 2024 (5.42M units)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800" kern="100" dirty="0">
                <a:effectLst/>
                <a:ea typeface="Aptos" panose="020B0004020202020204" pitchFamily="34" charset="0"/>
                <a:cs typeface="Arial" panose="020B0604020202020204" pitchFamily="34" charset="0"/>
              </a:rPr>
              <a:t>Civil and commercial applications: delivery, security, agriculture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800" kern="100" dirty="0">
                <a:effectLst/>
                <a:ea typeface="Aptos" panose="020B0004020202020204" pitchFamily="34" charset="0"/>
                <a:cs typeface="Arial" panose="020B0604020202020204" pitchFamily="34" charset="0"/>
              </a:rPr>
              <a:t>Photography and videography, mapping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800" kern="100" dirty="0">
                <a:effectLst/>
                <a:ea typeface="Aptos" panose="020B0004020202020204" pitchFamily="34" charset="0"/>
                <a:cs typeface="Arial" panose="020B0604020202020204" pitchFamily="34" charset="0"/>
              </a:rPr>
              <a:t>Data transmission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800" kern="100" dirty="0">
                <a:effectLst/>
                <a:ea typeface="Aptos" panose="020B0004020202020204" pitchFamily="34" charset="0"/>
                <a:cs typeface="Arial" panose="020B0604020202020204" pitchFamily="34" charset="0"/>
              </a:rPr>
              <a:t>Military operations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800" kern="100" dirty="0">
                <a:effectLst/>
                <a:ea typeface="Aptos" panose="020B0004020202020204" pitchFamily="34" charset="0"/>
                <a:cs typeface="Arial" panose="020B0604020202020204" pitchFamily="34" charset="0"/>
              </a:rPr>
              <a:t>Challenges criminal activities</a:t>
            </a:r>
          </a:p>
        </p:txBody>
      </p:sp>
      <p:pic>
        <p:nvPicPr>
          <p:cNvPr id="27" name="תמונה 26">
            <a:extLst>
              <a:ext uri="{FF2B5EF4-FFF2-40B4-BE49-F238E27FC236}">
                <a16:creationId xmlns:a16="http://schemas.microsoft.com/office/drawing/2014/main" id="{A027AA92-3106-A1B3-E7FD-3063A5664D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4789" y="3675888"/>
            <a:ext cx="7028150" cy="402654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8D2AE9F9-D9CB-3F11-19A0-ACDC649536E4}"/>
              </a:ext>
            </a:extLst>
          </p:cNvPr>
          <p:cNvSpPr/>
          <p:nvPr/>
        </p:nvSpPr>
        <p:spPr>
          <a:xfrm>
            <a:off x="-1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1">
            <a:extLst>
              <a:ext uri="{FF2B5EF4-FFF2-40B4-BE49-F238E27FC236}">
                <a16:creationId xmlns:a16="http://schemas.microsoft.com/office/drawing/2014/main" id="{E67BC237-7E00-57DE-F464-D831AB422A91}"/>
              </a:ext>
            </a:extLst>
          </p:cNvPr>
          <p:cNvSpPr/>
          <p:nvPr/>
        </p:nvSpPr>
        <p:spPr>
          <a:xfrm>
            <a:off x="864037" y="451002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Motivation</a:t>
            </a:r>
            <a:endParaRPr lang="en-US" sz="4860" dirty="0"/>
          </a:p>
        </p:txBody>
      </p:sp>
      <p:pic>
        <p:nvPicPr>
          <p:cNvPr id="25" name="uav_detect">
            <a:hlinkClick r:id="" action="ppaction://media"/>
            <a:extLst>
              <a:ext uri="{FF2B5EF4-FFF2-40B4-BE49-F238E27FC236}">
                <a16:creationId xmlns:a16="http://schemas.microsoft.com/office/drawing/2014/main" id="{C82F6C8A-C492-18CC-E4E3-A0FCF22321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84640" y="1673529"/>
            <a:ext cx="4861119" cy="560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300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34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797409"/>
            <a:ext cx="14630400" cy="9046464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760452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Project Goals</a:t>
            </a:r>
            <a:endParaRPr lang="en-US" sz="4860" dirty="0"/>
          </a:p>
        </p:txBody>
      </p:sp>
      <p:sp>
        <p:nvSpPr>
          <p:cNvPr id="6" name="Shape 2"/>
          <p:cNvSpPr/>
          <p:nvPr/>
        </p:nvSpPr>
        <p:spPr>
          <a:xfrm>
            <a:off x="864037" y="2179915"/>
            <a:ext cx="555427" cy="555427"/>
          </a:xfrm>
          <a:prstGeom prst="roundRect">
            <a:avLst>
              <a:gd name="adj" fmla="val 20003"/>
            </a:avLst>
          </a:prstGeom>
          <a:solidFill>
            <a:srgbClr val="CCEEFF"/>
          </a:solidFill>
          <a:ln w="1524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1066562" y="2272427"/>
            <a:ext cx="150376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916" dirty="0"/>
          </a:p>
        </p:txBody>
      </p:sp>
      <p:sp>
        <p:nvSpPr>
          <p:cNvPr id="8" name="Text 4"/>
          <p:cNvSpPr/>
          <p:nvPr/>
        </p:nvSpPr>
        <p:spPr>
          <a:xfrm>
            <a:off x="1666280" y="217991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endParaRPr lang="en-US" sz="2430" dirty="0"/>
          </a:p>
        </p:txBody>
      </p:sp>
      <p:sp>
        <p:nvSpPr>
          <p:cNvPr id="9" name="Text 5"/>
          <p:cNvSpPr/>
          <p:nvPr/>
        </p:nvSpPr>
        <p:spPr>
          <a:xfrm>
            <a:off x="1586270" y="2161519"/>
            <a:ext cx="6613684" cy="12915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r>
              <a:rPr lang="en-US" sz="2000" b="1" dirty="0">
                <a:solidFill>
                  <a:srgbClr val="272525"/>
                </a:solidFill>
                <a:ea typeface="p22-mackinac-pro" pitchFamily="34" charset="-122"/>
                <a:cs typeface="p22-mackinac-pro" pitchFamily="34" charset="-120"/>
              </a:rPr>
              <a:t>Train a custom YOLOv5</a:t>
            </a:r>
            <a:endParaRPr lang="en-US" sz="1944" dirty="0">
              <a:solidFill>
                <a:srgbClr val="272525"/>
              </a:solidFill>
              <a:ea typeface="Eudoxus Sans" pitchFamily="34" charset="-122"/>
              <a:cs typeface="Eudoxus Sans" pitchFamily="34" charset="-12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272525"/>
                </a:solidFill>
                <a:ea typeface="Eudoxus Sans" pitchFamily="34" charset="-122"/>
                <a:cs typeface="Eudoxus Sans" pitchFamily="34" charset="-120"/>
              </a:rPr>
              <a:t>Establish baseline for drone and UAV detection performance.</a:t>
            </a:r>
            <a:endParaRPr lang="en-US" sz="2000" dirty="0"/>
          </a:p>
        </p:txBody>
      </p:sp>
      <p:sp>
        <p:nvSpPr>
          <p:cNvPr id="10" name="Shape 6"/>
          <p:cNvSpPr/>
          <p:nvPr/>
        </p:nvSpPr>
        <p:spPr>
          <a:xfrm>
            <a:off x="864037" y="3633311"/>
            <a:ext cx="555427" cy="555427"/>
          </a:xfrm>
          <a:prstGeom prst="roundRect">
            <a:avLst>
              <a:gd name="adj" fmla="val 20003"/>
            </a:avLst>
          </a:prstGeom>
          <a:solidFill>
            <a:srgbClr val="CCEEFF"/>
          </a:solidFill>
          <a:ln w="1524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7"/>
          <p:cNvSpPr/>
          <p:nvPr/>
        </p:nvSpPr>
        <p:spPr>
          <a:xfrm>
            <a:off x="1033939" y="3725823"/>
            <a:ext cx="21562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916" dirty="0"/>
          </a:p>
        </p:txBody>
      </p:sp>
      <p:sp>
        <p:nvSpPr>
          <p:cNvPr id="12" name="Text 8"/>
          <p:cNvSpPr/>
          <p:nvPr/>
        </p:nvSpPr>
        <p:spPr>
          <a:xfrm>
            <a:off x="1545669" y="3633311"/>
            <a:ext cx="8847892" cy="10353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>
              <a:buNone/>
            </a:pPr>
            <a:r>
              <a:rPr lang="en-US" sz="2000" b="1" dirty="0">
                <a:solidFill>
                  <a:srgbClr val="272525"/>
                </a:solidFill>
                <a:ea typeface="p22-mackinac-pro" pitchFamily="34" charset="-122"/>
              </a:rPr>
              <a:t>Enhance Architecture</a:t>
            </a:r>
          </a:p>
          <a:p>
            <a:pPr indent="0">
              <a:buNone/>
            </a:pPr>
            <a:r>
              <a:rPr lang="en-US" sz="2000" dirty="0">
                <a:solidFill>
                  <a:srgbClr val="272525"/>
                </a:solidFill>
                <a:ea typeface="p22-mackinac-pro" pitchFamily="34" charset="-122"/>
              </a:rPr>
              <a:t>Attempt to increase inference speed and accuracy by modifying </a:t>
            </a:r>
          </a:p>
          <a:p>
            <a:pPr indent="0">
              <a:buNone/>
            </a:pPr>
            <a:r>
              <a:rPr lang="en-US" sz="2000" dirty="0">
                <a:solidFill>
                  <a:srgbClr val="272525"/>
                </a:solidFill>
                <a:ea typeface="p22-mackinac-pro" pitchFamily="34" charset="-122"/>
              </a:rPr>
              <a:t>model architecture (C3tr/Ghost/ Focus).</a:t>
            </a:r>
          </a:p>
          <a:p>
            <a:pPr marL="0" indent="0">
              <a:buNone/>
            </a:pPr>
            <a:endParaRPr lang="en-US" sz="2430" dirty="0"/>
          </a:p>
        </p:txBody>
      </p:sp>
      <p:sp>
        <p:nvSpPr>
          <p:cNvPr id="13" name="Text 9"/>
          <p:cNvSpPr/>
          <p:nvPr/>
        </p:nvSpPr>
        <p:spPr>
          <a:xfrm>
            <a:off x="1666280" y="3910965"/>
            <a:ext cx="661368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4" name="Shape 10"/>
          <p:cNvSpPr/>
          <p:nvPr/>
        </p:nvSpPr>
        <p:spPr>
          <a:xfrm>
            <a:off x="876539" y="5194756"/>
            <a:ext cx="555427" cy="555427"/>
          </a:xfrm>
          <a:prstGeom prst="roundRect">
            <a:avLst>
              <a:gd name="adj" fmla="val 20003"/>
            </a:avLst>
          </a:prstGeom>
          <a:solidFill>
            <a:srgbClr val="CCEEFF"/>
          </a:solidFill>
          <a:ln w="1524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1"/>
          <p:cNvSpPr/>
          <p:nvPr/>
        </p:nvSpPr>
        <p:spPr>
          <a:xfrm>
            <a:off x="1030843" y="5261411"/>
            <a:ext cx="221813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916" dirty="0"/>
          </a:p>
        </p:txBody>
      </p:sp>
      <p:sp>
        <p:nvSpPr>
          <p:cNvPr id="16" name="Text 12"/>
          <p:cNvSpPr/>
          <p:nvPr/>
        </p:nvSpPr>
        <p:spPr>
          <a:xfrm>
            <a:off x="1666280" y="5086707"/>
            <a:ext cx="429256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endParaRPr lang="en-US" sz="2430" dirty="0"/>
          </a:p>
        </p:txBody>
      </p:sp>
      <p:sp>
        <p:nvSpPr>
          <p:cNvPr id="17" name="Text 13"/>
          <p:cNvSpPr/>
          <p:nvPr/>
        </p:nvSpPr>
        <p:spPr>
          <a:xfrm>
            <a:off x="1666280" y="5620583"/>
            <a:ext cx="661368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8" name="Shape 14"/>
          <p:cNvSpPr/>
          <p:nvPr/>
        </p:nvSpPr>
        <p:spPr>
          <a:xfrm>
            <a:off x="864037" y="6540103"/>
            <a:ext cx="555427" cy="555427"/>
          </a:xfrm>
          <a:prstGeom prst="roundRect">
            <a:avLst>
              <a:gd name="adj" fmla="val 20003"/>
            </a:avLst>
          </a:prstGeom>
          <a:solidFill>
            <a:srgbClr val="CCEEFF"/>
          </a:solidFill>
          <a:ln w="1524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5"/>
          <p:cNvSpPr/>
          <p:nvPr/>
        </p:nvSpPr>
        <p:spPr>
          <a:xfrm>
            <a:off x="1025009" y="6632615"/>
            <a:ext cx="23336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4</a:t>
            </a:r>
            <a:endParaRPr lang="en-US" sz="2916" dirty="0"/>
          </a:p>
        </p:txBody>
      </p:sp>
      <p:sp>
        <p:nvSpPr>
          <p:cNvPr id="20" name="Text 16"/>
          <p:cNvSpPr/>
          <p:nvPr/>
        </p:nvSpPr>
        <p:spPr>
          <a:xfrm>
            <a:off x="1586270" y="6540103"/>
            <a:ext cx="3170753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buNone/>
            </a:pPr>
            <a:r>
              <a:rPr lang="en-US" sz="2000" b="1" dirty="0">
                <a:solidFill>
                  <a:srgbClr val="272525"/>
                </a:solidFill>
                <a:ea typeface="p22-mackinac-pro" pitchFamily="34" charset="-122"/>
                <a:cs typeface="p22-mackinac-pro" pitchFamily="34" charset="-120"/>
              </a:rPr>
              <a:t>Future work –Pruning</a:t>
            </a:r>
          </a:p>
          <a:p>
            <a:r>
              <a:rPr lang="en-US" sz="2000" dirty="0">
                <a:solidFill>
                  <a:srgbClr val="272525"/>
                </a:solidFill>
                <a:ea typeface="Eudoxus Sans" pitchFamily="34" charset="-122"/>
                <a:cs typeface="Eudoxus Sans" pitchFamily="34" charset="-120"/>
              </a:rPr>
              <a:t>Reduce computational costs while maintaining accuracy.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21" name="Text 17"/>
          <p:cNvSpPr/>
          <p:nvPr/>
        </p:nvSpPr>
        <p:spPr>
          <a:xfrm>
            <a:off x="1666280" y="6841629"/>
            <a:ext cx="661368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23" name="Text 9">
            <a:extLst>
              <a:ext uri="{FF2B5EF4-FFF2-40B4-BE49-F238E27FC236}">
                <a16:creationId xmlns:a16="http://schemas.microsoft.com/office/drawing/2014/main" id="{0335A450-B5D9-E7FC-01D0-DF4FCF411C3D}"/>
              </a:ext>
            </a:extLst>
          </p:cNvPr>
          <p:cNvSpPr/>
          <p:nvPr/>
        </p:nvSpPr>
        <p:spPr>
          <a:xfrm>
            <a:off x="1666280" y="5537121"/>
            <a:ext cx="661368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24" name="Text 8">
            <a:extLst>
              <a:ext uri="{FF2B5EF4-FFF2-40B4-BE49-F238E27FC236}">
                <a16:creationId xmlns:a16="http://schemas.microsoft.com/office/drawing/2014/main" id="{A90B59A2-5487-4E3A-841A-AC9F95527C14}"/>
              </a:ext>
            </a:extLst>
          </p:cNvPr>
          <p:cNvSpPr/>
          <p:nvPr/>
        </p:nvSpPr>
        <p:spPr>
          <a:xfrm>
            <a:off x="1586270" y="5193089"/>
            <a:ext cx="3736062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buNone/>
            </a:pPr>
            <a:r>
              <a:rPr lang="en-US" sz="2000" b="1" dirty="0">
                <a:solidFill>
                  <a:srgbClr val="272525"/>
                </a:solidFill>
                <a:ea typeface="p22-mackinac-pro" pitchFamily="34" charset="-122"/>
                <a:cs typeface="p22-mackinac-pro" pitchFamily="34" charset="-120"/>
              </a:rPr>
              <a:t>Hyperparameter tunning</a:t>
            </a:r>
          </a:p>
          <a:p>
            <a:r>
              <a:rPr lang="en-US" sz="2000" dirty="0">
                <a:solidFill>
                  <a:srgbClr val="272525"/>
                </a:solidFill>
                <a:ea typeface="Eudoxus Sans" pitchFamily="34" charset="-122"/>
                <a:cs typeface="Eudoxus Sans" pitchFamily="34" charset="-120"/>
              </a:rPr>
              <a:t>Translate, Shear, </a:t>
            </a:r>
            <a:r>
              <a:rPr lang="en-US" sz="2000" dirty="0" err="1">
                <a:solidFill>
                  <a:srgbClr val="272525"/>
                </a:solidFill>
                <a:ea typeface="Eudoxus Sans" pitchFamily="34" charset="-122"/>
                <a:cs typeface="Eudoxus Sans" pitchFamily="34" charset="-120"/>
              </a:rPr>
              <a:t>Mixup</a:t>
            </a:r>
            <a:r>
              <a:rPr lang="en-US" sz="2000" dirty="0">
                <a:solidFill>
                  <a:srgbClr val="272525"/>
                </a:solidFill>
                <a:ea typeface="Eudoxus Sans" pitchFamily="34" charset="-122"/>
                <a:cs typeface="Eudoxus Sans" pitchFamily="34" charset="-120"/>
              </a:rPr>
              <a:t>, Scale.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05182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85357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80135" y="3659862"/>
            <a:ext cx="5707142" cy="7133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17"/>
              </a:lnSpc>
              <a:buNone/>
            </a:pPr>
            <a:r>
              <a:rPr lang="en-US" sz="449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Data Preparation</a:t>
            </a:r>
            <a:endParaRPr lang="en-US" sz="4494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0135" y="4715589"/>
            <a:ext cx="3117533" cy="91309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308378" y="5971103"/>
            <a:ext cx="2661047" cy="3567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9"/>
              </a:lnSpc>
              <a:buNone/>
            </a:pPr>
            <a:r>
              <a:rPr lang="en-US" sz="224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Download dataset</a:t>
            </a:r>
            <a:endParaRPr lang="en-US" sz="2247" dirty="0"/>
          </a:p>
        </p:txBody>
      </p:sp>
      <p:sp>
        <p:nvSpPr>
          <p:cNvPr id="8" name="Text 3"/>
          <p:cNvSpPr/>
          <p:nvPr/>
        </p:nvSpPr>
        <p:spPr>
          <a:xfrm>
            <a:off x="1308378" y="6464737"/>
            <a:ext cx="2661047" cy="730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76"/>
              </a:lnSpc>
              <a:buNone/>
            </a:pPr>
            <a:r>
              <a:rPr lang="en-US" sz="179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Obtain 4.5k images multipole sources</a:t>
            </a:r>
            <a:endParaRPr lang="en-US" sz="1798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97668" y="4715589"/>
            <a:ext cx="3117533" cy="913090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4425910" y="5971103"/>
            <a:ext cx="2661047" cy="3567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9"/>
              </a:lnSpc>
              <a:buNone/>
            </a:pPr>
            <a:r>
              <a:rPr lang="en-US" sz="224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Preprocess images</a:t>
            </a:r>
            <a:endParaRPr lang="en-US" sz="2247" dirty="0"/>
          </a:p>
        </p:txBody>
      </p:sp>
      <p:sp>
        <p:nvSpPr>
          <p:cNvPr id="11" name="Text 5"/>
          <p:cNvSpPr/>
          <p:nvPr/>
        </p:nvSpPr>
        <p:spPr>
          <a:xfrm>
            <a:off x="4425910" y="6464737"/>
            <a:ext cx="2661047" cy="730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76"/>
              </a:lnSpc>
              <a:buNone/>
            </a:pPr>
            <a:r>
              <a:rPr lang="en-US" sz="179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Clean and format data for training</a:t>
            </a:r>
            <a:endParaRPr lang="en-US" sz="1798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15200" y="4715589"/>
            <a:ext cx="3117533" cy="913090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543443" y="5971103"/>
            <a:ext cx="2661047" cy="3567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9"/>
              </a:lnSpc>
              <a:buNone/>
            </a:pPr>
            <a:r>
              <a:rPr lang="en-US" sz="224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Annotate images</a:t>
            </a:r>
            <a:endParaRPr lang="en-US" sz="2247" dirty="0"/>
          </a:p>
        </p:txBody>
      </p:sp>
      <p:sp>
        <p:nvSpPr>
          <p:cNvPr id="14" name="Text 7"/>
          <p:cNvSpPr/>
          <p:nvPr/>
        </p:nvSpPr>
        <p:spPr>
          <a:xfrm>
            <a:off x="7543443" y="6464737"/>
            <a:ext cx="2661047" cy="730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76"/>
              </a:lnSpc>
              <a:buNone/>
            </a:pPr>
            <a:r>
              <a:rPr lang="en-US" sz="179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Ensure proper labeling for accurate detection</a:t>
            </a:r>
            <a:endParaRPr lang="en-US" sz="1798" dirty="0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32733" y="4715589"/>
            <a:ext cx="3117533" cy="913090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10660975" y="5971103"/>
            <a:ext cx="2661047" cy="3567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9"/>
              </a:lnSpc>
              <a:buNone/>
            </a:pPr>
            <a:r>
              <a:rPr lang="en-US" sz="224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Validate data</a:t>
            </a:r>
            <a:endParaRPr lang="en-US" sz="2247" dirty="0"/>
          </a:p>
        </p:txBody>
      </p:sp>
      <p:sp>
        <p:nvSpPr>
          <p:cNvPr id="17" name="Text 9"/>
          <p:cNvSpPr/>
          <p:nvPr/>
        </p:nvSpPr>
        <p:spPr>
          <a:xfrm>
            <a:off x="10660975" y="6464737"/>
            <a:ext cx="2661047" cy="730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76"/>
              </a:lnSpc>
              <a:buNone/>
            </a:pPr>
            <a:r>
              <a:rPr lang="en-US" sz="1798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Verify dataset quality and consistency</a:t>
            </a:r>
            <a:endParaRPr lang="en-US" sz="1798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40811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r>
              <a:rPr lang="en-US"/>
              <a:t>`</a:t>
            </a:r>
            <a:endParaRPr lang="en-US" dirty="0"/>
          </a:p>
        </p:txBody>
      </p:sp>
      <p:sp>
        <p:nvSpPr>
          <p:cNvPr id="4" name="Text 1"/>
          <p:cNvSpPr/>
          <p:nvPr/>
        </p:nvSpPr>
        <p:spPr>
          <a:xfrm>
            <a:off x="864037" y="394931"/>
            <a:ext cx="8120777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</a:rPr>
              <a:t>Dataset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4476156" y="117562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Drones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8984814" y="117562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UAV’S</a:t>
            </a:r>
            <a:endParaRPr lang="en-US" sz="2430" dirty="0"/>
          </a:p>
        </p:txBody>
      </p:sp>
      <p:sp>
        <p:nvSpPr>
          <p:cNvPr id="14" name="Shape 3">
            <a:extLst>
              <a:ext uri="{FF2B5EF4-FFF2-40B4-BE49-F238E27FC236}">
                <a16:creationId xmlns:a16="http://schemas.microsoft.com/office/drawing/2014/main" id="{DCDC3A36-1803-2D9A-7D15-825C7B4BAE67}"/>
              </a:ext>
            </a:extLst>
          </p:cNvPr>
          <p:cNvSpPr/>
          <p:nvPr/>
        </p:nvSpPr>
        <p:spPr>
          <a:xfrm>
            <a:off x="954556" y="5541170"/>
            <a:ext cx="11327130" cy="5965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he-IL" dirty="0"/>
          </a:p>
        </p:txBody>
      </p:sp>
      <p:sp>
        <p:nvSpPr>
          <p:cNvPr id="21" name="Text 2">
            <a:extLst>
              <a:ext uri="{FF2B5EF4-FFF2-40B4-BE49-F238E27FC236}">
                <a16:creationId xmlns:a16="http://schemas.microsoft.com/office/drawing/2014/main" id="{22EFC825-27AA-A16A-D50B-E4D8FC5081B2}"/>
              </a:ext>
            </a:extLst>
          </p:cNvPr>
          <p:cNvSpPr/>
          <p:nvPr/>
        </p:nvSpPr>
        <p:spPr>
          <a:xfrm>
            <a:off x="243653" y="2766478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Test</a:t>
            </a:r>
            <a:endParaRPr lang="en-US" sz="2430" dirty="0"/>
          </a:p>
        </p:txBody>
      </p:sp>
      <p:sp>
        <p:nvSpPr>
          <p:cNvPr id="22" name="Text 2">
            <a:extLst>
              <a:ext uri="{FF2B5EF4-FFF2-40B4-BE49-F238E27FC236}">
                <a16:creationId xmlns:a16="http://schemas.microsoft.com/office/drawing/2014/main" id="{6EA10593-DA96-5F0F-D919-C4E8A36E64CE}"/>
              </a:ext>
            </a:extLst>
          </p:cNvPr>
          <p:cNvSpPr/>
          <p:nvPr/>
        </p:nvSpPr>
        <p:spPr>
          <a:xfrm>
            <a:off x="243653" y="215515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Train</a:t>
            </a:r>
            <a:endParaRPr lang="en-US" sz="2430" dirty="0"/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4178AB24-219E-5487-7B5E-6317E544ED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9753" y="3075313"/>
            <a:ext cx="3318232" cy="2228746"/>
          </a:xfrm>
          <a:prstGeom prst="rect">
            <a:avLst/>
          </a:prstGeom>
        </p:spPr>
      </p:pic>
      <p:pic>
        <p:nvPicPr>
          <p:cNvPr id="24" name="תמונה 23">
            <a:extLst>
              <a:ext uri="{FF2B5EF4-FFF2-40B4-BE49-F238E27FC236}">
                <a16:creationId xmlns:a16="http://schemas.microsoft.com/office/drawing/2014/main" id="{AE349269-40C8-A39B-ECB9-65D97857B5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2256" y="3075313"/>
            <a:ext cx="3779717" cy="2202254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1F98D179-961A-BC85-13D6-507648CA1D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1098" y="6668450"/>
            <a:ext cx="4820588" cy="315759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AC1B5965-233B-6EA5-27E3-B55CA6FC91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31350" y="5472051"/>
            <a:ext cx="4586149" cy="2708556"/>
          </a:xfrm>
          <a:prstGeom prst="rect">
            <a:avLst/>
          </a:prstGeom>
        </p:spPr>
      </p:pic>
      <p:sp>
        <p:nvSpPr>
          <p:cNvPr id="15" name="Shape 7">
            <a:extLst>
              <a:ext uri="{FF2B5EF4-FFF2-40B4-BE49-F238E27FC236}">
                <a16:creationId xmlns:a16="http://schemas.microsoft.com/office/drawing/2014/main" id="{7594F898-7FB0-12D8-1AE9-1E56D7262893}"/>
              </a:ext>
            </a:extLst>
          </p:cNvPr>
          <p:cNvSpPr/>
          <p:nvPr/>
        </p:nvSpPr>
        <p:spPr>
          <a:xfrm>
            <a:off x="1610824" y="2083831"/>
            <a:ext cx="11327130" cy="5965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r>
              <a:rPr lang="en-US" dirty="0"/>
              <a:t>			     3155 					      450</a:t>
            </a:r>
            <a:endParaRPr lang="he-IL" dirty="0"/>
          </a:p>
        </p:txBody>
      </p:sp>
      <p:sp>
        <p:nvSpPr>
          <p:cNvPr id="16" name="Shape 11">
            <a:extLst>
              <a:ext uri="{FF2B5EF4-FFF2-40B4-BE49-F238E27FC236}">
                <a16:creationId xmlns:a16="http://schemas.microsoft.com/office/drawing/2014/main" id="{92BD6974-B83A-0732-CA3A-048EF97BCEAA}"/>
              </a:ext>
            </a:extLst>
          </p:cNvPr>
          <p:cNvSpPr/>
          <p:nvPr/>
        </p:nvSpPr>
        <p:spPr>
          <a:xfrm>
            <a:off x="1610824" y="2680334"/>
            <a:ext cx="11327130" cy="5965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r>
              <a:rPr lang="en-US" dirty="0"/>
              <a:t>			       788					      112 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988788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864037" y="394931"/>
            <a:ext cx="8120777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00" b="1" dirty="0">
                <a:solidFill>
                  <a:srgbClr val="000000"/>
                </a:solidFill>
                <a:ea typeface="p22-mackinac-pro" pitchFamily="34" charset="-122"/>
              </a:rPr>
              <a:t>Yolo (You Only Look Once)</a:t>
            </a:r>
            <a:endParaRPr lang="en-US" sz="4800" dirty="0"/>
          </a:p>
        </p:txBody>
      </p:sp>
      <p:sp>
        <p:nvSpPr>
          <p:cNvPr id="14" name="Shape 3">
            <a:extLst>
              <a:ext uri="{FF2B5EF4-FFF2-40B4-BE49-F238E27FC236}">
                <a16:creationId xmlns:a16="http://schemas.microsoft.com/office/drawing/2014/main" id="{DCDC3A36-1803-2D9A-7D15-825C7B4BAE67}"/>
              </a:ext>
            </a:extLst>
          </p:cNvPr>
          <p:cNvSpPr/>
          <p:nvPr/>
        </p:nvSpPr>
        <p:spPr>
          <a:xfrm>
            <a:off x="954556" y="5541170"/>
            <a:ext cx="11327130" cy="5965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he-IL" dirty="0"/>
          </a:p>
        </p:txBody>
      </p:sp>
      <p:sp>
        <p:nvSpPr>
          <p:cNvPr id="13" name="Shape 2">
            <a:extLst>
              <a:ext uri="{FF2B5EF4-FFF2-40B4-BE49-F238E27FC236}">
                <a16:creationId xmlns:a16="http://schemas.microsoft.com/office/drawing/2014/main" id="{BFD311EF-ACE3-B7E8-DE6B-ED68852AD7EC}"/>
              </a:ext>
            </a:extLst>
          </p:cNvPr>
          <p:cNvSpPr/>
          <p:nvPr/>
        </p:nvSpPr>
        <p:spPr>
          <a:xfrm>
            <a:off x="723899" y="1243684"/>
            <a:ext cx="12694149" cy="3085996"/>
          </a:xfrm>
          <a:prstGeom prst="roundRect">
            <a:avLst>
              <a:gd name="adj" fmla="val 77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14DBB6BE-FFA2-0350-2833-0DF1005043B7}"/>
              </a:ext>
            </a:extLst>
          </p:cNvPr>
          <p:cNvSpPr/>
          <p:nvPr/>
        </p:nvSpPr>
        <p:spPr>
          <a:xfrm>
            <a:off x="938332" y="1458116"/>
            <a:ext cx="5352314" cy="26566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45"/>
              </a:lnSpc>
              <a:buNone/>
            </a:pPr>
            <a:r>
              <a:rPr lang="en-US" sz="2400" b="1" dirty="0">
                <a:solidFill>
                  <a:srgbClr val="272525"/>
                </a:solidFill>
                <a:ea typeface="p22-mackinac-pro" pitchFamily="34" charset="-122"/>
              </a:rPr>
              <a:t>What is Yolo?</a:t>
            </a:r>
          </a:p>
          <a:p>
            <a:pPr marL="0" indent="0">
              <a:lnSpc>
                <a:spcPts val="2545"/>
              </a:lnSpc>
              <a:buNone/>
            </a:pPr>
            <a:r>
              <a:rPr lang="en-US" dirty="0">
                <a:solidFill>
                  <a:srgbClr val="272525"/>
                </a:solidFill>
                <a:ea typeface="Eudoxus Sans" pitchFamily="34" charset="-122"/>
              </a:rPr>
              <a:t>A real-time object detection system.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solidFill>
                  <a:srgbClr val="272525"/>
                </a:solidFill>
                <a:ea typeface="Eudoxus Sans" pitchFamily="34" charset="-122"/>
              </a:rPr>
              <a:t>How it works:</a:t>
            </a:r>
          </a:p>
          <a:p>
            <a:pPr marL="342900" lvl="0" indent="-342900">
              <a:lnSpc>
                <a:spcPct val="107000"/>
              </a:lnSpc>
              <a:spcAft>
                <a:spcPts val="9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272525"/>
                </a:solidFill>
                <a:ea typeface="Eudoxus Sans" pitchFamily="34" charset="-122"/>
              </a:rPr>
              <a:t>Residual blocks- divide the image into N*N grid. Each is responsible for localizing and predicting the class it covers.</a:t>
            </a:r>
          </a:p>
          <a:p>
            <a:pPr marL="342900" lvl="0" indent="-342900">
              <a:lnSpc>
                <a:spcPct val="107000"/>
              </a:lnSpc>
              <a:spcAft>
                <a:spcPts val="9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272525"/>
                </a:solidFill>
                <a:ea typeface="Eudoxus Sans" pitchFamily="34" charset="-122"/>
              </a:rPr>
              <a:t>Bounding box regression</a:t>
            </a:r>
          </a:p>
          <a:p>
            <a:pPr marL="342900" lvl="0" indent="-342900">
              <a:lnSpc>
                <a:spcPct val="107000"/>
              </a:lnSpc>
              <a:spcAft>
                <a:spcPts val="9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272525"/>
                </a:solidFill>
                <a:ea typeface="Eudoxus Sans" pitchFamily="34" charset="-122"/>
              </a:rPr>
              <a:t>Intersection Over Unions or IOU for short</a:t>
            </a:r>
          </a:p>
          <a:p>
            <a:pPr marL="342900" lvl="0" indent="-342900">
              <a:lnSpc>
                <a:spcPct val="107000"/>
              </a:lnSpc>
              <a:spcAft>
                <a:spcPts val="9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272525"/>
                </a:solidFill>
                <a:ea typeface="Eudoxus Sans" pitchFamily="34" charset="-122"/>
              </a:rPr>
              <a:t>Non-Maximum Suppression. keep only the boxes with the highest probability score of detection. </a:t>
            </a:r>
          </a:p>
          <a:p>
            <a:pPr marL="0" indent="0">
              <a:lnSpc>
                <a:spcPts val="2545"/>
              </a:lnSpc>
              <a:buNone/>
            </a:pPr>
            <a:endParaRPr lang="en-US" b="1" dirty="0">
              <a:solidFill>
                <a:srgbClr val="272525"/>
              </a:solidFill>
              <a:ea typeface="p22-mackinac-pro" pitchFamily="34" charset="-122"/>
            </a:endParaRPr>
          </a:p>
          <a:p>
            <a:pPr marL="0" indent="0">
              <a:lnSpc>
                <a:spcPts val="2545"/>
              </a:lnSpc>
              <a:buNone/>
            </a:pPr>
            <a:endParaRPr lang="en-US" dirty="0"/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23F199D9-B355-35B2-6100-D6286C6A08DB}"/>
              </a:ext>
            </a:extLst>
          </p:cNvPr>
          <p:cNvSpPr/>
          <p:nvPr/>
        </p:nvSpPr>
        <p:spPr>
          <a:xfrm>
            <a:off x="938332" y="2530435"/>
            <a:ext cx="7267337" cy="3308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06"/>
              </a:lnSpc>
              <a:buNone/>
            </a:pPr>
            <a:endParaRPr lang="en-US" sz="1629" dirty="0"/>
          </a:p>
        </p:txBody>
      </p:sp>
      <p:sp>
        <p:nvSpPr>
          <p:cNvPr id="19" name="Shape 5">
            <a:extLst>
              <a:ext uri="{FF2B5EF4-FFF2-40B4-BE49-F238E27FC236}">
                <a16:creationId xmlns:a16="http://schemas.microsoft.com/office/drawing/2014/main" id="{8CFBA6B1-A477-EB56-D8C7-57E1501B4047}"/>
              </a:ext>
            </a:extLst>
          </p:cNvPr>
          <p:cNvSpPr/>
          <p:nvPr/>
        </p:nvSpPr>
        <p:spPr>
          <a:xfrm>
            <a:off x="723900" y="4664416"/>
            <a:ext cx="12694148" cy="2258617"/>
          </a:xfrm>
          <a:prstGeom prst="roundRect">
            <a:avLst>
              <a:gd name="adj" fmla="val 77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6">
            <a:extLst>
              <a:ext uri="{FF2B5EF4-FFF2-40B4-BE49-F238E27FC236}">
                <a16:creationId xmlns:a16="http://schemas.microsoft.com/office/drawing/2014/main" id="{FAE98138-C27D-F791-4FE7-045102935307}"/>
              </a:ext>
            </a:extLst>
          </p:cNvPr>
          <p:cNvSpPr/>
          <p:nvPr/>
        </p:nvSpPr>
        <p:spPr>
          <a:xfrm>
            <a:off x="952441" y="4883179"/>
            <a:ext cx="2585680" cy="323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45"/>
              </a:lnSpc>
              <a:buNone/>
            </a:pPr>
            <a:r>
              <a:rPr lang="en-US" sz="2400" b="1" dirty="0">
                <a:solidFill>
                  <a:srgbClr val="272525"/>
                </a:solidFill>
                <a:ea typeface="p22-mackinac-pro" pitchFamily="34" charset="-122"/>
                <a:cs typeface="p22-mackinac-pro" pitchFamily="34" charset="-120"/>
              </a:rPr>
              <a:t>Our target measurements</a:t>
            </a:r>
            <a:endParaRPr lang="en-US" sz="2400" dirty="0"/>
          </a:p>
        </p:txBody>
      </p:sp>
      <p:sp>
        <p:nvSpPr>
          <p:cNvPr id="23" name="Text 7">
            <a:extLst>
              <a:ext uri="{FF2B5EF4-FFF2-40B4-BE49-F238E27FC236}">
                <a16:creationId xmlns:a16="http://schemas.microsoft.com/office/drawing/2014/main" id="{B6A8812D-409C-D296-5F8E-5C4E9BEC8F94}"/>
              </a:ext>
            </a:extLst>
          </p:cNvPr>
          <p:cNvSpPr/>
          <p:nvPr/>
        </p:nvSpPr>
        <p:spPr>
          <a:xfrm>
            <a:off x="864037" y="5286006"/>
            <a:ext cx="7267337" cy="3308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85750" indent="-285750">
              <a:lnSpc>
                <a:spcPts val="2606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72525"/>
                </a:solidFill>
                <a:ea typeface="Eudoxus Sans" pitchFamily="34" charset="-122"/>
                <a:cs typeface="Eudoxus Sans" pitchFamily="34" charset="-120"/>
              </a:rPr>
              <a:t>MAP50, 50-95 (Mean Average Precision)</a:t>
            </a:r>
          </a:p>
          <a:p>
            <a:pPr marL="285750" indent="-285750">
              <a:lnSpc>
                <a:spcPts val="2606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72525"/>
                </a:solidFill>
                <a:ea typeface="Eudoxus Sans" pitchFamily="34" charset="-122"/>
              </a:rPr>
              <a:t>Speed- GFLOPS – Giga Floating Point Operations Per Seconds</a:t>
            </a:r>
          </a:p>
          <a:p>
            <a:pPr marL="285750" indent="-285750">
              <a:lnSpc>
                <a:spcPts val="2606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72525"/>
                </a:solidFill>
                <a:ea typeface="Eudoxus Sans" pitchFamily="34" charset="-122"/>
              </a:rPr>
              <a:t>Model Size/ Complexity (# parameters)</a:t>
            </a:r>
            <a:endParaRPr lang="en-US" dirty="0"/>
          </a:p>
        </p:txBody>
      </p:sp>
      <p:pic>
        <p:nvPicPr>
          <p:cNvPr id="27" name="תמונה 26">
            <a:extLst>
              <a:ext uri="{FF2B5EF4-FFF2-40B4-BE49-F238E27FC236}">
                <a16:creationId xmlns:a16="http://schemas.microsoft.com/office/drawing/2014/main" id="{BEDD7341-C1CC-6430-76A5-F75907084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71968" y="4818001"/>
            <a:ext cx="3133618" cy="199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274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23900" y="265867"/>
            <a:ext cx="6331863" cy="6462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90"/>
              </a:lnSpc>
              <a:buNone/>
            </a:pPr>
            <a:r>
              <a:rPr lang="en-US" sz="407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YOLOv5 enhancement's</a:t>
            </a:r>
            <a:endParaRPr lang="en-US" sz="4072" dirty="0"/>
          </a:p>
        </p:txBody>
      </p:sp>
      <p:sp>
        <p:nvSpPr>
          <p:cNvPr id="6" name="Shape 2"/>
          <p:cNvSpPr/>
          <p:nvPr/>
        </p:nvSpPr>
        <p:spPr>
          <a:xfrm>
            <a:off x="723900" y="1153882"/>
            <a:ext cx="7696200" cy="1207056"/>
          </a:xfrm>
          <a:prstGeom prst="roundRect">
            <a:avLst>
              <a:gd name="adj" fmla="val 77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952441" y="1177949"/>
            <a:ext cx="2613898" cy="323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545"/>
              </a:lnSpc>
            </a:pPr>
            <a:r>
              <a:rPr lang="en-US" sz="2400" b="1" dirty="0"/>
              <a:t>C3TR (Transformer Enhanced C3)</a:t>
            </a:r>
          </a:p>
        </p:txBody>
      </p:sp>
      <p:sp>
        <p:nvSpPr>
          <p:cNvPr id="8" name="Text 4"/>
          <p:cNvSpPr/>
          <p:nvPr/>
        </p:nvSpPr>
        <p:spPr>
          <a:xfrm>
            <a:off x="952441" y="1486530"/>
            <a:ext cx="7267337" cy="3308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06"/>
              </a:lnSpc>
              <a:buNone/>
            </a:pPr>
            <a:r>
              <a:rPr lang="en-US" sz="1600" dirty="0">
                <a:solidFill>
                  <a:srgbClr val="272525"/>
                </a:solidFill>
                <a:ea typeface="Eudoxus Sans" pitchFamily="34" charset="-122"/>
                <a:cs typeface="Eudoxus Sans" pitchFamily="34" charset="-120"/>
              </a:rPr>
              <a:t>A variation of the C3 layer that integrates transformer-based mechanisms for capturing</a:t>
            </a:r>
          </a:p>
          <a:p>
            <a:pPr marL="0" indent="0">
              <a:lnSpc>
                <a:spcPts val="2606"/>
              </a:lnSpc>
              <a:buNone/>
            </a:pPr>
            <a:r>
              <a:rPr lang="en-US" sz="1600" dirty="0">
                <a:solidFill>
                  <a:srgbClr val="272525"/>
                </a:solidFill>
                <a:ea typeface="Eudoxus Sans" pitchFamily="34" charset="-122"/>
                <a:cs typeface="Eudoxus Sans" pitchFamily="34" charset="-120"/>
              </a:rPr>
              <a:t> long-range dependencies and enhancing feature extraction.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738009" y="2815089"/>
            <a:ext cx="7696200" cy="1207056"/>
          </a:xfrm>
          <a:prstGeom prst="roundRect">
            <a:avLst>
              <a:gd name="adj" fmla="val 77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6"/>
          <p:cNvSpPr/>
          <p:nvPr/>
        </p:nvSpPr>
        <p:spPr>
          <a:xfrm>
            <a:off x="938332" y="2867893"/>
            <a:ext cx="2585680" cy="323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545"/>
              </a:lnSpc>
            </a:pPr>
            <a:r>
              <a:rPr lang="en-US" sz="2400" b="1" dirty="0" err="1"/>
              <a:t>GhostConv</a:t>
            </a:r>
            <a:r>
              <a:rPr lang="en-US" sz="2400" dirty="0"/>
              <a:t>  </a:t>
            </a:r>
          </a:p>
        </p:txBody>
      </p:sp>
      <p:sp>
        <p:nvSpPr>
          <p:cNvPr id="11" name="Text 7"/>
          <p:cNvSpPr/>
          <p:nvPr/>
        </p:nvSpPr>
        <p:spPr>
          <a:xfrm>
            <a:off x="938330" y="3229797"/>
            <a:ext cx="7267337" cy="3308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06"/>
              </a:lnSpc>
              <a:buNone/>
            </a:pPr>
            <a:r>
              <a:rPr lang="en-US" sz="1600" dirty="0">
                <a:solidFill>
                  <a:srgbClr val="272525"/>
                </a:solidFill>
                <a:ea typeface="Eudoxus Sans" pitchFamily="34" charset="-122"/>
                <a:cs typeface="Eudoxus Sans" pitchFamily="34" charset="-120"/>
              </a:rPr>
              <a:t>An efficient version of the convolutional layer that reduces the number of parameters</a:t>
            </a:r>
          </a:p>
          <a:p>
            <a:pPr marL="0" indent="0">
              <a:lnSpc>
                <a:spcPts val="2606"/>
              </a:lnSpc>
              <a:buNone/>
            </a:pPr>
            <a:r>
              <a:rPr lang="en-US" sz="1600" dirty="0">
                <a:solidFill>
                  <a:srgbClr val="272525"/>
                </a:solidFill>
                <a:ea typeface="Eudoxus Sans" pitchFamily="34" charset="-122"/>
                <a:cs typeface="Eudoxus Sans" pitchFamily="34" charset="-120"/>
              </a:rPr>
              <a:t> and computational cost by generating more feature maps with fewer computations.</a:t>
            </a: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723900" y="4390192"/>
            <a:ext cx="7696200" cy="1207056"/>
          </a:xfrm>
          <a:prstGeom prst="roundRect">
            <a:avLst>
              <a:gd name="adj" fmla="val 77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0"/>
          <p:cNvSpPr/>
          <p:nvPr/>
        </p:nvSpPr>
        <p:spPr>
          <a:xfrm>
            <a:off x="952440" y="4802663"/>
            <a:ext cx="7267337" cy="3308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06"/>
              </a:lnSpc>
              <a:buNone/>
            </a:pPr>
            <a:r>
              <a:rPr lang="en-US" sz="1600" dirty="0">
                <a:solidFill>
                  <a:srgbClr val="272525"/>
                </a:solidFill>
                <a:ea typeface="Eudoxus Sans" pitchFamily="34" charset="-122"/>
                <a:cs typeface="Eudoxus Sans" pitchFamily="34" charset="-120"/>
              </a:rPr>
              <a:t>Combines the C3 layer with Ghost Convolutions to reduce computational </a:t>
            </a:r>
          </a:p>
          <a:p>
            <a:pPr marL="0" indent="0">
              <a:lnSpc>
                <a:spcPts val="2606"/>
              </a:lnSpc>
              <a:buNone/>
            </a:pPr>
            <a:r>
              <a:rPr lang="en-US" sz="1600" dirty="0">
                <a:solidFill>
                  <a:srgbClr val="272525"/>
                </a:solidFill>
                <a:ea typeface="Eudoxus Sans" pitchFamily="34" charset="-122"/>
                <a:cs typeface="Eudoxus Sans" pitchFamily="34" charset="-120"/>
              </a:rPr>
              <a:t>complexity while maintaining efficient feature extraction.</a:t>
            </a: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723898" y="6110288"/>
            <a:ext cx="7696200" cy="1207056"/>
          </a:xfrm>
          <a:prstGeom prst="roundRect">
            <a:avLst>
              <a:gd name="adj" fmla="val 77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2"/>
          <p:cNvSpPr/>
          <p:nvPr/>
        </p:nvSpPr>
        <p:spPr>
          <a:xfrm>
            <a:off x="952441" y="4428841"/>
            <a:ext cx="2585680" cy="323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45"/>
              </a:lnSpc>
              <a:buNone/>
            </a:pPr>
            <a:r>
              <a:rPr lang="en-US" sz="2400" b="1" dirty="0"/>
              <a:t>C3Ghost</a:t>
            </a:r>
          </a:p>
        </p:txBody>
      </p:sp>
      <p:sp>
        <p:nvSpPr>
          <p:cNvPr id="17" name="Text 13"/>
          <p:cNvSpPr/>
          <p:nvPr/>
        </p:nvSpPr>
        <p:spPr>
          <a:xfrm>
            <a:off x="958614" y="6529814"/>
            <a:ext cx="7580623" cy="3555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06"/>
              </a:lnSpc>
              <a:buNone/>
            </a:pPr>
            <a:r>
              <a:rPr lang="en-US" sz="1600" dirty="0">
                <a:solidFill>
                  <a:srgbClr val="272525"/>
                </a:solidFill>
                <a:ea typeface="Eudoxus Sans" pitchFamily="34" charset="-122"/>
                <a:cs typeface="Eudoxus Sans" pitchFamily="34" charset="-120"/>
              </a:rPr>
              <a:t>A layer that slices the input feature map into smaller patches and concatenates them</a:t>
            </a:r>
          </a:p>
          <a:p>
            <a:pPr marL="0" indent="0">
              <a:lnSpc>
                <a:spcPts val="2606"/>
              </a:lnSpc>
              <a:buNone/>
            </a:pPr>
            <a:r>
              <a:rPr lang="en-US" sz="1600" dirty="0">
                <a:solidFill>
                  <a:srgbClr val="272525"/>
                </a:solidFill>
                <a:ea typeface="Eudoxus Sans" pitchFamily="34" charset="-122"/>
                <a:cs typeface="Eudoxus Sans" pitchFamily="34" charset="-120"/>
              </a:rPr>
              <a:t> along the channel dimension. This helps in capturing fine-grained details.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952441" y="6130073"/>
            <a:ext cx="3458289" cy="323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45"/>
              </a:lnSpc>
              <a:buNone/>
            </a:pPr>
            <a:r>
              <a:rPr lang="en-US" sz="2400" b="1" dirty="0"/>
              <a:t>Focus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6768" y="0"/>
            <a:ext cx="3883631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23900" y="912138"/>
            <a:ext cx="6331863" cy="6462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45"/>
              </a:lnSpc>
              <a:buNone/>
            </a:pPr>
            <a:r>
              <a:rPr lang="en-US" sz="440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Optimize Hyperparameters</a:t>
            </a:r>
            <a:endParaRPr lang="en-US" sz="4400" dirty="0"/>
          </a:p>
        </p:txBody>
      </p:sp>
      <p:sp>
        <p:nvSpPr>
          <p:cNvPr id="6" name="Shape 2"/>
          <p:cNvSpPr/>
          <p:nvPr/>
        </p:nvSpPr>
        <p:spPr>
          <a:xfrm>
            <a:off x="723899" y="1868686"/>
            <a:ext cx="9776289" cy="1207056"/>
          </a:xfrm>
          <a:prstGeom prst="roundRect">
            <a:avLst>
              <a:gd name="adj" fmla="val 77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762952" y="1937663"/>
            <a:ext cx="2613898" cy="323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45"/>
              </a:lnSpc>
              <a:buNone/>
            </a:pPr>
            <a:r>
              <a:rPr lang="en-US" sz="2036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 Shear</a:t>
            </a:r>
            <a:endParaRPr lang="en-US" sz="2036" dirty="0"/>
          </a:p>
        </p:txBody>
      </p:sp>
      <p:sp>
        <p:nvSpPr>
          <p:cNvPr id="8" name="Text 4"/>
          <p:cNvSpPr/>
          <p:nvPr/>
        </p:nvSpPr>
        <p:spPr>
          <a:xfrm>
            <a:off x="938332" y="2260919"/>
            <a:ext cx="7267337" cy="3308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606"/>
              </a:lnSpc>
            </a:pPr>
            <a:r>
              <a:rPr lang="en-US" sz="162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Introduces geometric deformations by tilting the images along the x or y-axis. </a:t>
            </a:r>
          </a:p>
          <a:p>
            <a:pPr>
              <a:lnSpc>
                <a:spcPts val="2606"/>
              </a:lnSpc>
            </a:pPr>
            <a:r>
              <a:rPr lang="en-US" sz="162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Mimics real-world situations where objects may appear tilted due to camera angles.</a:t>
            </a:r>
          </a:p>
        </p:txBody>
      </p:sp>
      <p:sp>
        <p:nvSpPr>
          <p:cNvPr id="9" name="Shape 5"/>
          <p:cNvSpPr/>
          <p:nvPr/>
        </p:nvSpPr>
        <p:spPr>
          <a:xfrm>
            <a:off x="723900" y="3282553"/>
            <a:ext cx="9776288" cy="1207056"/>
          </a:xfrm>
          <a:prstGeom prst="roundRect">
            <a:avLst>
              <a:gd name="adj" fmla="val 77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6"/>
          <p:cNvSpPr/>
          <p:nvPr/>
        </p:nvSpPr>
        <p:spPr>
          <a:xfrm>
            <a:off x="813641" y="3290173"/>
            <a:ext cx="2585680" cy="323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45"/>
              </a:lnSpc>
              <a:buNone/>
            </a:pPr>
            <a:r>
              <a:rPr lang="en-US" sz="2036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Scaling</a:t>
            </a:r>
            <a:endParaRPr lang="en-US" sz="2036" dirty="0"/>
          </a:p>
        </p:txBody>
      </p:sp>
      <p:sp>
        <p:nvSpPr>
          <p:cNvPr id="11" name="Text 7"/>
          <p:cNvSpPr/>
          <p:nvPr/>
        </p:nvSpPr>
        <p:spPr>
          <a:xfrm>
            <a:off x="762952" y="3613427"/>
            <a:ext cx="7267337" cy="3308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0"/>
              </a:lnSpc>
              <a:spcBef>
                <a:spcPts val="2570"/>
              </a:spcBef>
              <a:spcAft>
                <a:spcPts val="800"/>
              </a:spcAft>
            </a:pPr>
            <a:r>
              <a:rPr lang="en-US" sz="162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Resizing the input to different scales or dimensions.</a:t>
            </a:r>
            <a:br>
              <a:rPr lang="en-US" sz="162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</a:br>
            <a:r>
              <a:rPr lang="en-US" sz="162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Enable to handle both small and large objects effectively.</a:t>
            </a:r>
            <a:br>
              <a:rPr lang="en-US" sz="162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</a:br>
            <a:r>
              <a:rPr lang="en-US" kern="0" spc="-5" dirty="0">
                <a:solidFill>
                  <a:srgbClr val="242424"/>
                </a:solidFill>
                <a:highlight>
                  <a:srgbClr val="FFFFFF"/>
                </a:highlight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629" dirty="0"/>
          </a:p>
        </p:txBody>
      </p:sp>
      <p:sp>
        <p:nvSpPr>
          <p:cNvPr id="12" name="Shape 8"/>
          <p:cNvSpPr/>
          <p:nvPr/>
        </p:nvSpPr>
        <p:spPr>
          <a:xfrm>
            <a:off x="723899" y="4702721"/>
            <a:ext cx="9737236" cy="1207056"/>
          </a:xfrm>
          <a:prstGeom prst="roundRect">
            <a:avLst>
              <a:gd name="adj" fmla="val 77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9"/>
          <p:cNvSpPr/>
          <p:nvPr/>
        </p:nvSpPr>
        <p:spPr>
          <a:xfrm>
            <a:off x="813641" y="4688800"/>
            <a:ext cx="3458289" cy="323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45"/>
              </a:lnSpc>
              <a:buNone/>
            </a:pPr>
            <a:r>
              <a:rPr lang="en-US" sz="2036" b="1" dirty="0" err="1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Mixup</a:t>
            </a:r>
            <a:endParaRPr lang="en-US" sz="2036" dirty="0"/>
          </a:p>
        </p:txBody>
      </p:sp>
      <p:sp>
        <p:nvSpPr>
          <p:cNvPr id="14" name="Text 10"/>
          <p:cNvSpPr/>
          <p:nvPr/>
        </p:nvSpPr>
        <p:spPr>
          <a:xfrm>
            <a:off x="813641" y="5123080"/>
            <a:ext cx="7267337" cy="3308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00"/>
              </a:lnSpc>
              <a:spcBef>
                <a:spcPts val="2570"/>
              </a:spcBef>
              <a:spcAft>
                <a:spcPts val="800"/>
              </a:spcAft>
            </a:pPr>
            <a:r>
              <a:rPr lang="en-US" sz="162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Combine pairs of images and their corresponding object labels to create new training examples. </a:t>
            </a:r>
            <a:br>
              <a:rPr lang="en-US" sz="162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</a:br>
            <a:r>
              <a:rPr lang="en-US" sz="162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Enhances the model’s ability to handle variations in object appearances.</a:t>
            </a:r>
          </a:p>
        </p:txBody>
      </p:sp>
      <p:sp>
        <p:nvSpPr>
          <p:cNvPr id="15" name="Shape 11"/>
          <p:cNvSpPr/>
          <p:nvPr/>
        </p:nvSpPr>
        <p:spPr>
          <a:xfrm>
            <a:off x="723900" y="6110288"/>
            <a:ext cx="9776288" cy="1207056"/>
          </a:xfrm>
          <a:prstGeom prst="roundRect">
            <a:avLst>
              <a:gd name="adj" fmla="val 77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2"/>
          <p:cNvSpPr/>
          <p:nvPr/>
        </p:nvSpPr>
        <p:spPr>
          <a:xfrm>
            <a:off x="762952" y="6097613"/>
            <a:ext cx="2585680" cy="323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45"/>
              </a:lnSpc>
              <a:buNone/>
            </a:pPr>
            <a:r>
              <a:rPr lang="en-US" sz="2036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Translation</a:t>
            </a:r>
            <a:endParaRPr lang="en-US" sz="2036" dirty="0"/>
          </a:p>
        </p:txBody>
      </p:sp>
      <p:sp>
        <p:nvSpPr>
          <p:cNvPr id="17" name="Text 13"/>
          <p:cNvSpPr/>
          <p:nvPr/>
        </p:nvSpPr>
        <p:spPr>
          <a:xfrm>
            <a:off x="813641" y="6467296"/>
            <a:ext cx="7267337" cy="3308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606"/>
              </a:lnSpc>
            </a:pPr>
            <a:r>
              <a:rPr lang="en-US" sz="162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Involves shifting or moving the objects within the image. </a:t>
            </a:r>
            <a:br>
              <a:rPr lang="en-US" sz="162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</a:br>
            <a:r>
              <a:rPr lang="en-US" sz="162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Improves accuracy in detecting objects even when they are not centered or located at expected positions.</a:t>
            </a:r>
          </a:p>
          <a:p>
            <a:pPr marL="0" indent="0">
              <a:lnSpc>
                <a:spcPts val="2606"/>
              </a:lnSpc>
              <a:buNone/>
            </a:pPr>
            <a:endParaRPr lang="en-US" sz="1629" dirty="0"/>
          </a:p>
        </p:txBody>
      </p:sp>
    </p:spTree>
    <p:extLst>
      <p:ext uri="{BB962C8B-B14F-4D97-AF65-F5344CB8AC3E}">
        <p14:creationId xmlns:p14="http://schemas.microsoft.com/office/powerpoint/2010/main" val="1497145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4706</TotalTime>
  <Words>600</Words>
  <Application>Microsoft Office PowerPoint</Application>
  <PresentationFormat>מותאם אישית</PresentationFormat>
  <Paragraphs>106</Paragraphs>
  <Slides>10</Slides>
  <Notes>10</Notes>
  <HiddenSlides>1</HiddenSlides>
  <MMClips>1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10</vt:i4>
      </vt:variant>
    </vt:vector>
  </HeadingPairs>
  <TitlesOfParts>
    <vt:vector size="17" baseType="lpstr">
      <vt:lpstr>Aptos</vt:lpstr>
      <vt:lpstr>Arial</vt:lpstr>
      <vt:lpstr>Eudoxus Sans</vt:lpstr>
      <vt:lpstr>Georgia</vt:lpstr>
      <vt:lpstr>p22-mackinac-pro</vt:lpstr>
      <vt:lpstr>Symbol</vt:lpstr>
      <vt:lpstr>Office Theme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alon bar</cp:lastModifiedBy>
  <cp:revision>22</cp:revision>
  <dcterms:created xsi:type="dcterms:W3CDTF">2024-07-07T10:52:51Z</dcterms:created>
  <dcterms:modified xsi:type="dcterms:W3CDTF">2024-08-21T09:06:09Z</dcterms:modified>
</cp:coreProperties>
</file>